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85" r:id="rId2"/>
    <p:sldId id="260" r:id="rId3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32" autoAdjust="0"/>
  </p:normalViewPr>
  <p:slideViewPr>
    <p:cSldViewPr showGuides="1">
      <p:cViewPr varScale="1">
        <p:scale>
          <a:sx n="84" d="100"/>
          <a:sy n="84" d="100"/>
        </p:scale>
        <p:origin x="1344" y="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9" d="100"/>
          <a:sy n="99" d="100"/>
        </p:scale>
        <p:origin x="-2412" y="-102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anham" userId="aeef01e20128dc79" providerId="LiveId" clId="{896E76F4-BCFB-44B0-BA5B-8F28B8983766}"/>
    <pc:docChg chg="undo custSel addSld delSld">
      <pc:chgData name="Lisa Lanham" userId="aeef01e20128dc79" providerId="LiveId" clId="{896E76F4-BCFB-44B0-BA5B-8F28B8983766}" dt="2025-05-08T03:07:41.178" v="14" actId="47"/>
      <pc:docMkLst>
        <pc:docMk/>
      </pc:docMkLst>
      <pc:sldChg chg="del">
        <pc:chgData name="Lisa Lanham" userId="aeef01e20128dc79" providerId="LiveId" clId="{896E76F4-BCFB-44B0-BA5B-8F28B8983766}" dt="2025-05-08T03:06:49.161" v="1" actId="47"/>
        <pc:sldMkLst>
          <pc:docMk/>
          <pc:sldMk cId="3862739273" sldId="258"/>
        </pc:sldMkLst>
      </pc:sldChg>
      <pc:sldChg chg="del">
        <pc:chgData name="Lisa Lanham" userId="aeef01e20128dc79" providerId="LiveId" clId="{896E76F4-BCFB-44B0-BA5B-8F28B8983766}" dt="2025-05-08T03:06:45.439" v="0" actId="47"/>
        <pc:sldMkLst>
          <pc:docMk/>
          <pc:sldMk cId="1756120470" sldId="259"/>
        </pc:sldMkLst>
      </pc:sldChg>
      <pc:sldChg chg="del">
        <pc:chgData name="Lisa Lanham" userId="aeef01e20128dc79" providerId="LiveId" clId="{896E76F4-BCFB-44B0-BA5B-8F28B8983766}" dt="2025-05-08T03:07:37.336" v="9" actId="47"/>
        <pc:sldMkLst>
          <pc:docMk/>
          <pc:sldMk cId="2066627588" sldId="268"/>
        </pc:sldMkLst>
      </pc:sldChg>
      <pc:sldChg chg="del">
        <pc:chgData name="Lisa Lanham" userId="aeef01e20128dc79" providerId="LiveId" clId="{896E76F4-BCFB-44B0-BA5B-8F28B8983766}" dt="2025-05-08T03:06:49.946" v="2" actId="47"/>
        <pc:sldMkLst>
          <pc:docMk/>
          <pc:sldMk cId="494147346" sldId="273"/>
        </pc:sldMkLst>
      </pc:sldChg>
      <pc:sldChg chg="del">
        <pc:chgData name="Lisa Lanham" userId="aeef01e20128dc79" providerId="LiveId" clId="{896E76F4-BCFB-44B0-BA5B-8F28B8983766}" dt="2025-05-08T03:06:54.344" v="3" actId="47"/>
        <pc:sldMkLst>
          <pc:docMk/>
          <pc:sldMk cId="678741273" sldId="274"/>
        </pc:sldMkLst>
      </pc:sldChg>
      <pc:sldChg chg="del">
        <pc:chgData name="Lisa Lanham" userId="aeef01e20128dc79" providerId="LiveId" clId="{896E76F4-BCFB-44B0-BA5B-8F28B8983766}" dt="2025-05-08T03:06:57.221" v="4" actId="47"/>
        <pc:sldMkLst>
          <pc:docMk/>
          <pc:sldMk cId="1268596531" sldId="275"/>
        </pc:sldMkLst>
      </pc:sldChg>
      <pc:sldChg chg="del">
        <pc:chgData name="Lisa Lanham" userId="aeef01e20128dc79" providerId="LiveId" clId="{896E76F4-BCFB-44B0-BA5B-8F28B8983766}" dt="2025-05-08T03:06:58.458" v="5" actId="47"/>
        <pc:sldMkLst>
          <pc:docMk/>
          <pc:sldMk cId="1513255430" sldId="278"/>
        </pc:sldMkLst>
      </pc:sldChg>
      <pc:sldChg chg="del">
        <pc:chgData name="Lisa Lanham" userId="aeef01e20128dc79" providerId="LiveId" clId="{896E76F4-BCFB-44B0-BA5B-8F28B8983766}" dt="2025-05-08T03:06:59.574" v="6" actId="47"/>
        <pc:sldMkLst>
          <pc:docMk/>
          <pc:sldMk cId="2616215382" sldId="279"/>
        </pc:sldMkLst>
      </pc:sldChg>
      <pc:sldChg chg="del">
        <pc:chgData name="Lisa Lanham" userId="aeef01e20128dc79" providerId="LiveId" clId="{896E76F4-BCFB-44B0-BA5B-8F28B8983766}" dt="2025-05-08T03:07:39.380" v="12" actId="47"/>
        <pc:sldMkLst>
          <pc:docMk/>
          <pc:sldMk cId="4012820436" sldId="280"/>
        </pc:sldMkLst>
      </pc:sldChg>
      <pc:sldChg chg="del">
        <pc:chgData name="Lisa Lanham" userId="aeef01e20128dc79" providerId="LiveId" clId="{896E76F4-BCFB-44B0-BA5B-8F28B8983766}" dt="2025-05-08T03:07:38.801" v="11" actId="47"/>
        <pc:sldMkLst>
          <pc:docMk/>
          <pc:sldMk cId="768641072" sldId="281"/>
        </pc:sldMkLst>
      </pc:sldChg>
      <pc:sldChg chg="del">
        <pc:chgData name="Lisa Lanham" userId="aeef01e20128dc79" providerId="LiveId" clId="{896E76F4-BCFB-44B0-BA5B-8F28B8983766}" dt="2025-05-08T03:07:38.302" v="10" actId="47"/>
        <pc:sldMkLst>
          <pc:docMk/>
          <pc:sldMk cId="2495225739" sldId="282"/>
        </pc:sldMkLst>
      </pc:sldChg>
      <pc:sldChg chg="del">
        <pc:chgData name="Lisa Lanham" userId="aeef01e20128dc79" providerId="LiveId" clId="{896E76F4-BCFB-44B0-BA5B-8F28B8983766}" dt="2025-05-08T03:07:41.178" v="14" actId="47"/>
        <pc:sldMkLst>
          <pc:docMk/>
          <pc:sldMk cId="1533443163" sldId="283"/>
        </pc:sldMkLst>
      </pc:sldChg>
      <pc:sldChg chg="del">
        <pc:chgData name="Lisa Lanham" userId="aeef01e20128dc79" providerId="LiveId" clId="{896E76F4-BCFB-44B0-BA5B-8F28B8983766}" dt="2025-05-08T03:07:40.722" v="13" actId="47"/>
        <pc:sldMkLst>
          <pc:docMk/>
          <pc:sldMk cId="2086724163" sldId="284"/>
        </pc:sldMkLst>
      </pc:sldChg>
      <pc:sldChg chg="add del">
        <pc:chgData name="Lisa Lanham" userId="aeef01e20128dc79" providerId="LiveId" clId="{896E76F4-BCFB-44B0-BA5B-8F28B8983766}" dt="2025-05-08T03:07:18.673" v="8" actId="47"/>
        <pc:sldMkLst>
          <pc:docMk/>
          <pc:sldMk cId="2680776595" sldId="2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r">
              <a:defRPr sz="1200"/>
            </a:lvl1pPr>
          </a:lstStyle>
          <a:p>
            <a:fld id="{C3A6041E-740C-4A11-A2E1-8132E67E218C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r">
              <a:defRPr sz="1200"/>
            </a:lvl1pPr>
          </a:lstStyle>
          <a:p>
            <a:fld id="{8875941F-2181-42FD-B46F-B1A43097E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41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r">
              <a:defRPr sz="1200"/>
            </a:lvl1pPr>
          </a:lstStyle>
          <a:p>
            <a:fld id="{72283276-52B0-4C17-BA29-836EB45E26ED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3263"/>
            <a:ext cx="4692650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5" tIns="47107" rIns="94215" bIns="471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15" tIns="47107" rIns="94215" bIns="471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r">
              <a:defRPr sz="1200"/>
            </a:lvl1pPr>
          </a:lstStyle>
          <a:p>
            <a:fld id="{1CB7CED9-4243-4E5D-BE9B-0A42D441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99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9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6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8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6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7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2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8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6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9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1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1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3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245E1F-609D-94A3-19DB-A5D6CCCE6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81DE9-85D7-C5A3-5199-387449A3A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2025 Budget vs 2024 &amp; Proposed Dues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76988AA-7226-9130-FECF-67AB9039D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261873"/>
              </p:ext>
            </p:extLst>
          </p:nvPr>
        </p:nvGraphicFramePr>
        <p:xfrm>
          <a:off x="990600" y="1143000"/>
          <a:ext cx="6629400" cy="4340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89">
                  <a:extLst>
                    <a:ext uri="{9D8B030D-6E8A-4147-A177-3AD203B41FA5}">
                      <a16:colId xmlns:a16="http://schemas.microsoft.com/office/drawing/2014/main" val="1825664382"/>
                    </a:ext>
                  </a:extLst>
                </a:gridCol>
                <a:gridCol w="2070847">
                  <a:extLst>
                    <a:ext uri="{9D8B030D-6E8A-4147-A177-3AD203B41FA5}">
                      <a16:colId xmlns:a16="http://schemas.microsoft.com/office/drawing/2014/main" val="935308441"/>
                    </a:ext>
                  </a:extLst>
                </a:gridCol>
                <a:gridCol w="712694">
                  <a:extLst>
                    <a:ext uri="{9D8B030D-6E8A-4147-A177-3AD203B41FA5}">
                      <a16:colId xmlns:a16="http://schemas.microsoft.com/office/drawing/2014/main" val="1787368864"/>
                    </a:ext>
                  </a:extLst>
                </a:gridCol>
                <a:gridCol w="779929">
                  <a:extLst>
                    <a:ext uri="{9D8B030D-6E8A-4147-A177-3AD203B41FA5}">
                      <a16:colId xmlns:a16="http://schemas.microsoft.com/office/drawing/2014/main" val="3449068180"/>
                    </a:ext>
                  </a:extLst>
                </a:gridCol>
                <a:gridCol w="726141">
                  <a:extLst>
                    <a:ext uri="{9D8B030D-6E8A-4147-A177-3AD203B41FA5}">
                      <a16:colId xmlns:a16="http://schemas.microsoft.com/office/drawing/2014/main" val="3673749460"/>
                    </a:ext>
                  </a:extLst>
                </a:gridCol>
              </a:tblGrid>
              <a:tr h="18083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300260618"/>
                  </a:ext>
                </a:extLst>
              </a:tr>
              <a:tr h="3616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CATEGORY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2024 Budge notes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2025 Budget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2024 Actual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2024  Budget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418509848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Annual Report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Included with legal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665989424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Backflow Test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Included with sprinkler repair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50984992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Landscape &amp; cleanup homeowners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5 yr avg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$25.39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981273742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Cleanup tree branches contracted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10 yr avg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$252.43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41127680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Electric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12 x Jan 2024 actual of $13.02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$156.24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$146.12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$146.04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91231784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Landscape &amp; irrigation maintenance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Contracted price w provider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$5,610.00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$5,500.00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$5,500.00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93903601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Insurance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Actual paid Jan 2025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$1,285.00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$1,123.00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$1,123.00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739395195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Landscaping Improvements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 Capital Account***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57600204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Legal And Consulting Costs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Docs update, consulting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$2,500.00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$2,505.14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$3,053.00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12315631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Misc HOA Expense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567891225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Infrastructure repair/replace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 Reserve Account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82915529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Snow Removal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3-year average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$668.11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$384.32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$758.33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495690196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Sprinkler repair &amp; maintenance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5-year avg + backflow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$932.08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$1,308.67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$804.40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54741576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Trash Service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Removed from budget calc 2024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926787594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Tree Costs Contracted (spray, prune)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No planned spraying or pruning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4213180694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Tax State and Federal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$88.00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638125428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Water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3 yr avg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$3,681.05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$4,015.08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$3,343.58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714990703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240175228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 w/out Trash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$14,932.48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$15,070.33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$15,006.17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43860023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Per Home Expense w/out Trash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$1,148.65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$1,154.32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$855.74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20015511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Proposed Dues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$1,150.00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$1,150.00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24668396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D76DE95-DED0-F182-C164-C67467372064}"/>
              </a:ext>
            </a:extLst>
          </p:cNvPr>
          <p:cNvSpPr txBox="1"/>
          <p:nvPr/>
        </p:nvSpPr>
        <p:spPr>
          <a:xfrm>
            <a:off x="990600" y="5715000"/>
            <a:ext cx="701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Reconciled to Quicken Expense of :  $15070.33  + $3326 (trash paid) - $204.33  = $18192.0  </a:t>
            </a:r>
          </a:p>
        </p:txBody>
      </p:sp>
    </p:spTree>
    <p:extLst>
      <p:ext uri="{BB962C8B-B14F-4D97-AF65-F5344CB8AC3E}">
        <p14:creationId xmlns:p14="http://schemas.microsoft.com/office/powerpoint/2010/main" val="268077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2025 Dues Payment Amount and Schedule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495802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Does not include 2</a:t>
            </a:r>
            <a:r>
              <a:rPr lang="en-US" sz="2400" baseline="30000" dirty="0"/>
              <a:t>nd</a:t>
            </a:r>
            <a:r>
              <a:rPr lang="en-US" sz="2400" dirty="0"/>
              <a:t> half trash which is TBD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Entire payment due April 15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payment April 1 &amp; 2</a:t>
            </a:r>
            <a:r>
              <a:rPr lang="en-US" sz="2400" baseline="30000" dirty="0"/>
              <a:t>nd</a:t>
            </a:r>
            <a:r>
              <a:rPr lang="en-US" sz="2400" dirty="0"/>
              <a:t> payment June 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6EE7A8-C2CE-C559-0FF3-626F5BE0C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645271"/>
              </p:ext>
            </p:extLst>
          </p:nvPr>
        </p:nvGraphicFramePr>
        <p:xfrm>
          <a:off x="1066800" y="1636137"/>
          <a:ext cx="6781801" cy="2266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7804936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5629303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940757124"/>
                    </a:ext>
                  </a:extLst>
                </a:gridCol>
                <a:gridCol w="1189212">
                  <a:extLst>
                    <a:ext uri="{9D8B030D-6E8A-4147-A177-3AD203B41FA5}">
                      <a16:colId xmlns:a16="http://schemas.microsoft.com/office/drawing/2014/main" val="3160460053"/>
                    </a:ext>
                  </a:extLst>
                </a:gridCol>
                <a:gridCol w="847227">
                  <a:extLst>
                    <a:ext uri="{9D8B030D-6E8A-4147-A177-3AD203B41FA5}">
                      <a16:colId xmlns:a16="http://schemas.microsoft.com/office/drawing/2014/main" val="4103400001"/>
                    </a:ext>
                  </a:extLst>
                </a:gridCol>
                <a:gridCol w="859162">
                  <a:extLst>
                    <a:ext uri="{9D8B030D-6E8A-4147-A177-3AD203B41FA5}">
                      <a16:colId xmlns:a16="http://schemas.microsoft.com/office/drawing/2014/main" val="299464525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Dues at $1150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29707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2024 Trash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Trash Apr thru Sept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1st </a:t>
                      </a:r>
                      <a:r>
                        <a:rPr lang="en-US" sz="1600" u="none" strike="noStrike" dirty="0" err="1">
                          <a:effectLst/>
                        </a:rPr>
                        <a:t>Pmt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r>
                        <a:rPr lang="en-US" sz="1600" u="none" strike="noStrike" baseline="30000" dirty="0">
                          <a:effectLst/>
                        </a:rPr>
                        <a:t>nd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Pmt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Trash Oct thru March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72002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35 gal trash cart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$82.50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$616.25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$616.25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$1,232.50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76193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68 gal trash cart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$165.00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$657.50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$657.50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$1,315.00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2884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95 gal trash cart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$249.00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$699.50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$699.50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$1,399.00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162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512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1647</TotalTime>
  <Words>352</Words>
  <Application>Microsoft Office PowerPoint</Application>
  <PresentationFormat>On-screen Show (4:3)</PresentationFormat>
  <Paragraphs>138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2025 Budget vs 2024 &amp; Proposed Dues</vt:lpstr>
      <vt:lpstr>2025 Dues Payment Amount and Schedule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Schubert</dc:creator>
  <cp:lastModifiedBy>Lisa Lanham</cp:lastModifiedBy>
  <cp:revision>70</cp:revision>
  <cp:lastPrinted>2025-01-24T21:51:28Z</cp:lastPrinted>
  <dcterms:created xsi:type="dcterms:W3CDTF">2022-02-02T18:27:29Z</dcterms:created>
  <dcterms:modified xsi:type="dcterms:W3CDTF">2025-05-08T03:07:46Z</dcterms:modified>
</cp:coreProperties>
</file>