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8" r:id="rId2"/>
    <p:sldId id="279" r:id="rId3"/>
    <p:sldId id="274" r:id="rId4"/>
    <p:sldId id="275" r:id="rId5"/>
    <p:sldId id="259" r:id="rId6"/>
    <p:sldId id="258" r:id="rId7"/>
    <p:sldId id="273" r:id="rId8"/>
    <p:sldId id="283" r:id="rId9"/>
    <p:sldId id="284" r:id="rId10"/>
    <p:sldId id="285" r:id="rId11"/>
    <p:sldId id="260" r:id="rId12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4632" autoAdjust="0"/>
  </p:normalViewPr>
  <p:slideViewPr>
    <p:cSldViewPr showGuides="1">
      <p:cViewPr varScale="1">
        <p:scale>
          <a:sx n="84" d="100"/>
          <a:sy n="84" d="100"/>
        </p:scale>
        <p:origin x="1344" y="2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9" d="100"/>
          <a:sy n="99" d="100"/>
        </p:scale>
        <p:origin x="-2412" y="-102"/>
      </p:cViewPr>
      <p:guideLst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Lanham" userId="aeef01e20128dc79" providerId="LiveId" clId="{3EBAA486-B21F-47D3-8BD3-1F86641E0369}"/>
    <pc:docChg chg="custSel delSld modSld sldOrd">
      <pc:chgData name="Lisa Lanham" userId="aeef01e20128dc79" providerId="LiveId" clId="{3EBAA486-B21F-47D3-8BD3-1F86641E0369}" dt="2025-05-08T03:20:37.287" v="72" actId="478"/>
      <pc:docMkLst>
        <pc:docMk/>
      </pc:docMkLst>
      <pc:sldChg chg="ord">
        <pc:chgData name="Lisa Lanham" userId="aeef01e20128dc79" providerId="LiveId" clId="{3EBAA486-B21F-47D3-8BD3-1F86641E0369}" dt="2025-05-08T03:19:55.199" v="69"/>
        <pc:sldMkLst>
          <pc:docMk/>
          <pc:sldMk cId="3862739273" sldId="258"/>
        </pc:sldMkLst>
      </pc:sldChg>
      <pc:sldChg chg="ord">
        <pc:chgData name="Lisa Lanham" userId="aeef01e20128dc79" providerId="LiveId" clId="{3EBAA486-B21F-47D3-8BD3-1F86641E0369}" dt="2025-05-08T03:19:55.199" v="69"/>
        <pc:sldMkLst>
          <pc:docMk/>
          <pc:sldMk cId="1756120470" sldId="259"/>
        </pc:sldMkLst>
      </pc:sldChg>
      <pc:sldChg chg="del">
        <pc:chgData name="Lisa Lanham" userId="aeef01e20128dc79" providerId="LiveId" clId="{3EBAA486-B21F-47D3-8BD3-1F86641E0369}" dt="2025-05-08T03:18:30.216" v="19" actId="47"/>
        <pc:sldMkLst>
          <pc:docMk/>
          <pc:sldMk cId="2066627588" sldId="268"/>
        </pc:sldMkLst>
      </pc:sldChg>
      <pc:sldChg chg="ord">
        <pc:chgData name="Lisa Lanham" userId="aeef01e20128dc79" providerId="LiveId" clId="{3EBAA486-B21F-47D3-8BD3-1F86641E0369}" dt="2025-05-08T03:19:55.199" v="69"/>
        <pc:sldMkLst>
          <pc:docMk/>
          <pc:sldMk cId="494147346" sldId="273"/>
        </pc:sldMkLst>
      </pc:sldChg>
      <pc:sldChg chg="ord">
        <pc:chgData name="Lisa Lanham" userId="aeef01e20128dc79" providerId="LiveId" clId="{3EBAA486-B21F-47D3-8BD3-1F86641E0369}" dt="2025-05-08T03:16:53.064" v="1"/>
        <pc:sldMkLst>
          <pc:docMk/>
          <pc:sldMk cId="1513255430" sldId="278"/>
        </pc:sldMkLst>
      </pc:sldChg>
      <pc:sldChg chg="ord">
        <pc:chgData name="Lisa Lanham" userId="aeef01e20128dc79" providerId="LiveId" clId="{3EBAA486-B21F-47D3-8BD3-1F86641E0369}" dt="2025-05-08T03:17:03.485" v="3"/>
        <pc:sldMkLst>
          <pc:docMk/>
          <pc:sldMk cId="2616215382" sldId="279"/>
        </pc:sldMkLst>
      </pc:sldChg>
      <pc:sldChg chg="del">
        <pc:chgData name="Lisa Lanham" userId="aeef01e20128dc79" providerId="LiveId" clId="{3EBAA486-B21F-47D3-8BD3-1F86641E0369}" dt="2025-05-08T03:18:30.216" v="19" actId="47"/>
        <pc:sldMkLst>
          <pc:docMk/>
          <pc:sldMk cId="4012820436" sldId="280"/>
        </pc:sldMkLst>
      </pc:sldChg>
      <pc:sldChg chg="del">
        <pc:chgData name="Lisa Lanham" userId="aeef01e20128dc79" providerId="LiveId" clId="{3EBAA486-B21F-47D3-8BD3-1F86641E0369}" dt="2025-05-08T03:18:30.216" v="19" actId="47"/>
        <pc:sldMkLst>
          <pc:docMk/>
          <pc:sldMk cId="768641072" sldId="281"/>
        </pc:sldMkLst>
      </pc:sldChg>
      <pc:sldChg chg="del">
        <pc:chgData name="Lisa Lanham" userId="aeef01e20128dc79" providerId="LiveId" clId="{3EBAA486-B21F-47D3-8BD3-1F86641E0369}" dt="2025-05-08T03:18:30.216" v="19" actId="47"/>
        <pc:sldMkLst>
          <pc:docMk/>
          <pc:sldMk cId="2495225739" sldId="282"/>
        </pc:sldMkLst>
      </pc:sldChg>
      <pc:sldChg chg="modSp mod ord">
        <pc:chgData name="Lisa Lanham" userId="aeef01e20128dc79" providerId="LiveId" clId="{3EBAA486-B21F-47D3-8BD3-1F86641E0369}" dt="2025-05-08T03:20:02.307" v="71"/>
        <pc:sldMkLst>
          <pc:docMk/>
          <pc:sldMk cId="1533443163" sldId="283"/>
        </pc:sldMkLst>
        <pc:spChg chg="mod">
          <ac:chgData name="Lisa Lanham" userId="aeef01e20128dc79" providerId="LiveId" clId="{3EBAA486-B21F-47D3-8BD3-1F86641E0369}" dt="2025-05-08T03:18:51.650" v="44" actId="20577"/>
          <ac:spMkLst>
            <pc:docMk/>
            <pc:sldMk cId="1533443163" sldId="283"/>
            <ac:spMk id="2" creationId="{EAFE8F2A-19BF-2092-153D-1C6A653E0556}"/>
          </ac:spMkLst>
        </pc:spChg>
      </pc:sldChg>
      <pc:sldChg chg="delSp modSp mod ord">
        <pc:chgData name="Lisa Lanham" userId="aeef01e20128dc79" providerId="LiveId" clId="{3EBAA486-B21F-47D3-8BD3-1F86641E0369}" dt="2025-05-08T03:20:37.287" v="72" actId="478"/>
        <pc:sldMkLst>
          <pc:docMk/>
          <pc:sldMk cId="2086724163" sldId="284"/>
        </pc:sldMkLst>
        <pc:spChg chg="mod">
          <ac:chgData name="Lisa Lanham" userId="aeef01e20128dc79" providerId="LiveId" clId="{3EBAA486-B21F-47D3-8BD3-1F86641E0369}" dt="2025-05-08T03:19:24.382" v="67" actId="20577"/>
          <ac:spMkLst>
            <pc:docMk/>
            <pc:sldMk cId="2086724163" sldId="284"/>
            <ac:spMk id="2" creationId="{F47EB84A-78A6-11DB-2EBA-0EAED933ADBB}"/>
          </ac:spMkLst>
        </pc:spChg>
        <pc:spChg chg="del">
          <ac:chgData name="Lisa Lanham" userId="aeef01e20128dc79" providerId="LiveId" clId="{3EBAA486-B21F-47D3-8BD3-1F86641E0369}" dt="2025-05-08T03:20:37.287" v="72" actId="478"/>
          <ac:spMkLst>
            <pc:docMk/>
            <pc:sldMk cId="2086724163" sldId="284"/>
            <ac:spMk id="3" creationId="{91BB4C02-2077-6B00-18B0-DFE7C2FCDE38}"/>
          </ac:spMkLst>
        </pc:spChg>
      </pc:sldChg>
      <pc:sldChg chg="modSp mod">
        <pc:chgData name="Lisa Lanham" userId="aeef01e20128dc79" providerId="LiveId" clId="{3EBAA486-B21F-47D3-8BD3-1F86641E0369}" dt="2025-05-08T03:18:16.707" v="18" actId="20577"/>
        <pc:sldMkLst>
          <pc:docMk/>
          <pc:sldMk cId="2680776595" sldId="285"/>
        </pc:sldMkLst>
        <pc:graphicFrameChg chg="modGraphic">
          <ac:chgData name="Lisa Lanham" userId="aeef01e20128dc79" providerId="LiveId" clId="{3EBAA486-B21F-47D3-8BD3-1F86641E0369}" dt="2025-05-08T03:18:16.707" v="18" actId="20577"/>
          <ac:graphicFrameMkLst>
            <pc:docMk/>
            <pc:sldMk cId="2680776595" sldId="285"/>
            <ac:graphicFrameMk id="8" creationId="{B76988AA-7226-9130-FECF-67AB9039D101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cha\Documents\hoa\treasurers%20stuff\water%20bill%20&amp;%20usage\Billing%20Usage%20for%20323324-1234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Water Usage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numRef>
              <c:f>'Billing Usage for 323324-12345'!$M$38:$M$47</c:f>
              <c:numCache>
                <c:formatCode>General</c:formatCode>
                <c:ptCount val="10"/>
                <c:pt idx="0">
                  <c:v>2024</c:v>
                </c:pt>
                <c:pt idx="1">
                  <c:v>2023</c:v>
                </c:pt>
                <c:pt idx="2">
                  <c:v>2022</c:v>
                </c:pt>
                <c:pt idx="3">
                  <c:v>2021</c:v>
                </c:pt>
                <c:pt idx="4">
                  <c:v>2020</c:v>
                </c:pt>
                <c:pt idx="5">
                  <c:v>2019</c:v>
                </c:pt>
                <c:pt idx="6">
                  <c:v>2018</c:v>
                </c:pt>
                <c:pt idx="7">
                  <c:v>2017</c:v>
                </c:pt>
                <c:pt idx="8">
                  <c:v>2016</c:v>
                </c:pt>
                <c:pt idx="9">
                  <c:v>2015</c:v>
                </c:pt>
              </c:numCache>
            </c:numRef>
          </c:cat>
          <c:val>
            <c:numRef>
              <c:f>'Billing Usage for 323324-12345'!$N$38:$N$47</c:f>
              <c:numCache>
                <c:formatCode>#,##0</c:formatCode>
                <c:ptCount val="10"/>
                <c:pt idx="0" formatCode="General">
                  <c:v>781500</c:v>
                </c:pt>
                <c:pt idx="1">
                  <c:v>583300</c:v>
                </c:pt>
                <c:pt idx="2" formatCode="General">
                  <c:v>815000</c:v>
                </c:pt>
                <c:pt idx="3" formatCode="General">
                  <c:v>538000</c:v>
                </c:pt>
                <c:pt idx="4" formatCode="General">
                  <c:v>610400</c:v>
                </c:pt>
                <c:pt idx="5" formatCode="General">
                  <c:v>466600</c:v>
                </c:pt>
                <c:pt idx="6" formatCode="General">
                  <c:v>781200</c:v>
                </c:pt>
                <c:pt idx="7" formatCode="General">
                  <c:v>595500</c:v>
                </c:pt>
                <c:pt idx="8" formatCode="General">
                  <c:v>1000500</c:v>
                </c:pt>
                <c:pt idx="9" formatCode="General">
                  <c:v>815500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04-4329-90DC-28FED51A4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609728"/>
        <c:axId val="145314880"/>
      </c:barChart>
      <c:catAx>
        <c:axId val="113609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5314880"/>
        <c:crosses val="autoZero"/>
        <c:auto val="1"/>
        <c:lblAlgn val="ctr"/>
        <c:lblOffset val="100"/>
        <c:noMultiLvlLbl val="0"/>
      </c:catAx>
      <c:valAx>
        <c:axId val="14531488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100" baseline="0"/>
                </a:pPr>
                <a:r>
                  <a:rPr lang="en-US" sz="1100" baseline="0"/>
                  <a:t>Gallons</a:t>
                </a:r>
              </a:p>
            </c:rich>
          </c:tx>
          <c:layout>
            <c:manualLayout>
              <c:xMode val="edge"/>
              <c:yMode val="edge"/>
              <c:x val="3.0555555555555555E-2"/>
              <c:y val="0.4145968212306794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36097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40" cy="469424"/>
          </a:xfrm>
          <a:prstGeom prst="rect">
            <a:avLst/>
          </a:prstGeom>
        </p:spPr>
        <p:txBody>
          <a:bodyPr vert="horz" lIns="94215" tIns="47107" rIns="94215" bIns="4710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4" y="0"/>
            <a:ext cx="3077740" cy="469424"/>
          </a:xfrm>
          <a:prstGeom prst="rect">
            <a:avLst/>
          </a:prstGeom>
        </p:spPr>
        <p:txBody>
          <a:bodyPr vert="horz" lIns="94215" tIns="47107" rIns="94215" bIns="47107" rtlCol="0"/>
          <a:lstStyle>
            <a:lvl1pPr algn="r">
              <a:defRPr sz="1200"/>
            </a:lvl1pPr>
          </a:lstStyle>
          <a:p>
            <a:fld id="{C3A6041E-740C-4A11-A2E1-8132E67E218C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917422"/>
            <a:ext cx="3077740" cy="469424"/>
          </a:xfrm>
          <a:prstGeom prst="rect">
            <a:avLst/>
          </a:prstGeom>
        </p:spPr>
        <p:txBody>
          <a:bodyPr vert="horz" lIns="94215" tIns="47107" rIns="94215" bIns="4710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4" y="8917422"/>
            <a:ext cx="3077740" cy="469424"/>
          </a:xfrm>
          <a:prstGeom prst="rect">
            <a:avLst/>
          </a:prstGeom>
        </p:spPr>
        <p:txBody>
          <a:bodyPr vert="horz" lIns="94215" tIns="47107" rIns="94215" bIns="47107" rtlCol="0" anchor="b"/>
          <a:lstStyle>
            <a:lvl1pPr algn="r">
              <a:defRPr sz="1200"/>
            </a:lvl1pPr>
          </a:lstStyle>
          <a:p>
            <a:fld id="{8875941F-2181-42FD-B46F-B1A43097E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41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40" cy="469424"/>
          </a:xfrm>
          <a:prstGeom prst="rect">
            <a:avLst/>
          </a:prstGeom>
        </p:spPr>
        <p:txBody>
          <a:bodyPr vert="horz" lIns="94215" tIns="47107" rIns="94215" bIns="4710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4" y="0"/>
            <a:ext cx="3077740" cy="469424"/>
          </a:xfrm>
          <a:prstGeom prst="rect">
            <a:avLst/>
          </a:prstGeom>
        </p:spPr>
        <p:txBody>
          <a:bodyPr vert="horz" lIns="94215" tIns="47107" rIns="94215" bIns="47107" rtlCol="0"/>
          <a:lstStyle>
            <a:lvl1pPr algn="r">
              <a:defRPr sz="1200"/>
            </a:lvl1pPr>
          </a:lstStyle>
          <a:p>
            <a:fld id="{72283276-52B0-4C17-BA29-836EB45E26ED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3263"/>
            <a:ext cx="4692650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15" tIns="47107" rIns="94215" bIns="4710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15" tIns="47107" rIns="94215" bIns="4710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40" cy="469424"/>
          </a:xfrm>
          <a:prstGeom prst="rect">
            <a:avLst/>
          </a:prstGeom>
        </p:spPr>
        <p:txBody>
          <a:bodyPr vert="horz" lIns="94215" tIns="47107" rIns="94215" bIns="4710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4" y="8917422"/>
            <a:ext cx="3077740" cy="469424"/>
          </a:xfrm>
          <a:prstGeom prst="rect">
            <a:avLst/>
          </a:prstGeom>
        </p:spPr>
        <p:txBody>
          <a:bodyPr vert="horz" lIns="94215" tIns="47107" rIns="94215" bIns="47107" rtlCol="0" anchor="b"/>
          <a:lstStyle>
            <a:lvl1pPr algn="r">
              <a:defRPr sz="1200"/>
            </a:lvl1pPr>
          </a:lstStyle>
          <a:p>
            <a:fld id="{1CB7CED9-4243-4E5D-BE9B-0A42D4419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699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4913" y="703263"/>
            <a:ext cx="469265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renewed out contract with Evergreen both landscape maintenance and snow removal for the next 2 years.</a:t>
            </a:r>
          </a:p>
          <a:p>
            <a:endParaRPr lang="en-US" dirty="0"/>
          </a:p>
          <a:p>
            <a:r>
              <a:rPr lang="en-US" dirty="0"/>
              <a:t>I started the process of requesting competitive bids but in consultation with the board we decided to accept Evergreen’s proposal once we saw it. I contacted 2 contractors and the first did not acknowledge my request for a bid and the second did not respond before we made a decision to go with Evergreen.</a:t>
            </a:r>
          </a:p>
          <a:p>
            <a:endParaRPr lang="en-US" dirty="0"/>
          </a:p>
          <a:p>
            <a:r>
              <a:rPr lang="en-US" dirty="0"/>
              <a:t>We had a number of reasons for not seeking competitive bids.</a:t>
            </a:r>
          </a:p>
          <a:p>
            <a:endParaRPr lang="en-US" dirty="0"/>
          </a:p>
          <a:p>
            <a:r>
              <a:rPr lang="en-US" dirty="0"/>
              <a:t>In spite of inflation the increase in maintenance cost with very small and there was no increase the second year. </a:t>
            </a:r>
          </a:p>
          <a:p>
            <a:endParaRPr lang="en-US" dirty="0"/>
          </a:p>
          <a:p>
            <a:r>
              <a:rPr lang="en-US" dirty="0"/>
              <a:t>Snow removal charges are based on actual time spent and method of snow removal. Larger equipment costs more. The contracted rates for snow removal are the same as the last 3 year contract.</a:t>
            </a:r>
          </a:p>
          <a:p>
            <a:endParaRPr lang="en-US" dirty="0"/>
          </a:p>
          <a:p>
            <a:r>
              <a:rPr lang="en-US" dirty="0"/>
              <a:t>We’ve used Evergreen for more than 20 years and they’ve always provided the lowest cost proposal.</a:t>
            </a:r>
          </a:p>
          <a:p>
            <a:endParaRPr lang="en-US" dirty="0"/>
          </a:p>
          <a:p>
            <a:r>
              <a:rPr lang="en-US" dirty="0"/>
              <a:t>We aren’t planning any changes to the landscaping that would impact 2022 maintenance , but changes to following year might have significant impacts. We need to work with a contractor with whom we have experience and a good working relationship.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7CED9-4243-4E5D-BE9B-0A42D4419D4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07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4913" y="703263"/>
            <a:ext cx="469265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7CED9-4243-4E5D-BE9B-0A42D4419D4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813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67799-B6C7-C3F3-B32A-66A1A88A5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014A46-F6C4-A34C-CDE4-C972FAD4CA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4913" y="703263"/>
            <a:ext cx="4692650" cy="35210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6843CF-A620-9374-8AD8-253BD69A4A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214445-AD7D-29BF-AA5D-0BA3871A4B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7CED9-4243-4E5D-BE9B-0A42D4419D4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76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599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67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384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865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78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428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89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6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94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718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18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F2A4D-2296-4EE0-ABAE-3A1D43178202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450A5-560E-4B1C-94F7-1111BEF8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3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BDE71-3BE2-DCEC-EBC8-A377E5D23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Net Cash Flow Checking Account 2024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80BAC90-4903-E319-BE13-EC4D914AE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43000"/>
            <a:ext cx="7219950" cy="41640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31FEB1E-8635-30CD-9D20-1DB329488DD4}"/>
              </a:ext>
            </a:extLst>
          </p:cNvPr>
          <p:cNvSpPr txBox="1"/>
          <p:nvPr/>
        </p:nvSpPr>
        <p:spPr>
          <a:xfrm>
            <a:off x="1238564" y="5307012"/>
            <a:ext cx="6810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Trash expense does not include Feb and Mar at $357.50. Total = $3326 + $357.5 + $357.5 = $4,041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Dues collected were 13 * </a:t>
            </a:r>
            <a:r>
              <a:rPr lang="en-US"/>
              <a:t>$1150 </a:t>
            </a:r>
            <a:r>
              <a:rPr lang="en-US" dirty="0"/>
              <a:t>= $14,950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255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F3D97-75F3-82EE-A44D-90DE22AB9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Checking Beginning &amp; Ending Balances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204AD6-1CE2-8029-CAE7-1D6A4867D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" y="2386014"/>
            <a:ext cx="8058150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215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5C307-536A-1FF5-683F-B6962D3D3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Capital Account Transactions and </a:t>
            </a:r>
            <a:r>
              <a:rPr lang="en-US" dirty="0"/>
              <a:t>Balances</a:t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A59C66-FAF4-C49D-9990-4E4C2F22D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76400"/>
            <a:ext cx="6791325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41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87D2A-A310-82B6-83D8-75FF3108A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Reserve Account Transactions and Balances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EDD851-2698-5745-EEBE-CCFBC60AB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86000"/>
            <a:ext cx="6848475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596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2025 Landscape Maintenance and Snow Removal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6"/>
            <a:ext cx="8229600" cy="46783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Current contract covers landscape maintenance thru 2025 and snow removal thru May 1, 2025. </a:t>
            </a:r>
          </a:p>
          <a:p>
            <a:pPr lvl="1"/>
            <a:r>
              <a:rPr lang="en-US" dirty="0"/>
              <a:t>Landscape maintenance $5610.00 a $110 increase from 2024. </a:t>
            </a:r>
          </a:p>
          <a:p>
            <a:pPr lvl="1"/>
            <a:r>
              <a:rPr lang="en-US" dirty="0"/>
              <a:t>No change in sprinkler repair rates.</a:t>
            </a:r>
          </a:p>
          <a:p>
            <a:pPr lvl="1"/>
            <a:r>
              <a:rPr lang="en-US" dirty="0"/>
              <a:t>No change in snow removal rates. </a:t>
            </a:r>
          </a:p>
          <a:p>
            <a:r>
              <a:rPr lang="en-US" dirty="0"/>
              <a:t>We will need new contract to cover snow removal for fall and 2025 and for snow and landscape maintenance 2026 and beyond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120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Trash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168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No increase in RAM waste rates until Oct 2025 at earliest. </a:t>
            </a:r>
          </a:p>
          <a:p>
            <a:r>
              <a:rPr lang="en-US" dirty="0"/>
              <a:t>Rates not dependent on recycle cart size or yard waste opt out.</a:t>
            </a:r>
          </a:p>
          <a:p>
            <a:r>
              <a:rPr lang="en-US" dirty="0"/>
              <a:t>Notify RAM waste and Katie with any changes to your service level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739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0650DD3-73AD-45F9-4BF6-5D937A34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B7CDC-EEE3-1685-DF1A-E9CB9B7ED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Trash Rates 1</a:t>
            </a:r>
            <a:r>
              <a:rPr lang="en-US" baseline="30000" dirty="0"/>
              <a:t>st</a:t>
            </a:r>
            <a:r>
              <a:rPr lang="en-US" dirty="0"/>
              <a:t> Half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45F23-91F1-506E-4134-2C5BEB2F8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4168"/>
            <a:ext cx="8229600" cy="1142999"/>
          </a:xfrm>
        </p:spPr>
        <p:txBody>
          <a:bodyPr>
            <a:noAutofit/>
          </a:bodyPr>
          <a:lstStyle/>
          <a:p>
            <a:r>
              <a:rPr lang="en-US" sz="2600" dirty="0"/>
              <a:t>Rates not dependent on recycle cart size or yard waste opt out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641F4A4-D234-DFAF-673B-2B91266F87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986674"/>
              </p:ext>
            </p:extLst>
          </p:nvPr>
        </p:nvGraphicFramePr>
        <p:xfrm>
          <a:off x="1143000" y="3429000"/>
          <a:ext cx="4622798" cy="26249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35626">
                  <a:extLst>
                    <a:ext uri="{9D8B030D-6E8A-4147-A177-3AD203B41FA5}">
                      <a16:colId xmlns:a16="http://schemas.microsoft.com/office/drawing/2014/main" val="1244885920"/>
                    </a:ext>
                  </a:extLst>
                </a:gridCol>
                <a:gridCol w="1611679">
                  <a:extLst>
                    <a:ext uri="{9D8B030D-6E8A-4147-A177-3AD203B41FA5}">
                      <a16:colId xmlns:a16="http://schemas.microsoft.com/office/drawing/2014/main" val="3712375980"/>
                    </a:ext>
                  </a:extLst>
                </a:gridCol>
                <a:gridCol w="1775493">
                  <a:extLst>
                    <a:ext uri="{9D8B030D-6E8A-4147-A177-3AD203B41FA5}">
                      <a16:colId xmlns:a16="http://schemas.microsoft.com/office/drawing/2014/main" val="1062645776"/>
                    </a:ext>
                  </a:extLst>
                </a:gridCol>
              </a:tblGrid>
              <a:tr h="630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effectLst/>
                        </a:rPr>
                        <a:t>Trash cart size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City Contract Rate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2025 1st Half Rate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1125155"/>
                  </a:ext>
                </a:extLst>
              </a:tr>
              <a:tr h="664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95 gallon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$55.10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$41.25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223069"/>
                  </a:ext>
                </a:extLst>
              </a:tr>
              <a:tr h="664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effectLst/>
                        </a:rPr>
                        <a:t>65 gallon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$37.10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$27.50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2091972"/>
                  </a:ext>
                </a:extLst>
              </a:tr>
              <a:tr h="664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35 gallon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$19.10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$13.75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0674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147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E8F2A-19BF-2092-153D-1C6A653E0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10-Year Water Usage Trend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6624790"/>
              </p:ext>
            </p:extLst>
          </p:nvPr>
        </p:nvGraphicFramePr>
        <p:xfrm>
          <a:off x="1371600" y="2133600"/>
          <a:ext cx="63246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33443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EB84A-78A6-11DB-2EBA-0EAED933A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5-Year Irrigation Trend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9D69AB-7542-6290-5264-7403215E2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971800"/>
            <a:ext cx="8210550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724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1245E1F-609D-94A3-19DB-A5D6CCCE6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81DE9-85D7-C5A3-5199-387449A3A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2025 Budget vs 2024 &amp; Proposed Dues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76988AA-7226-9130-FECF-67AB9039D1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674114"/>
              </p:ext>
            </p:extLst>
          </p:nvPr>
        </p:nvGraphicFramePr>
        <p:xfrm>
          <a:off x="990600" y="1143000"/>
          <a:ext cx="6629400" cy="4340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9789">
                  <a:extLst>
                    <a:ext uri="{9D8B030D-6E8A-4147-A177-3AD203B41FA5}">
                      <a16:colId xmlns:a16="http://schemas.microsoft.com/office/drawing/2014/main" val="1825664382"/>
                    </a:ext>
                  </a:extLst>
                </a:gridCol>
                <a:gridCol w="2070847">
                  <a:extLst>
                    <a:ext uri="{9D8B030D-6E8A-4147-A177-3AD203B41FA5}">
                      <a16:colId xmlns:a16="http://schemas.microsoft.com/office/drawing/2014/main" val="935308441"/>
                    </a:ext>
                  </a:extLst>
                </a:gridCol>
                <a:gridCol w="712694">
                  <a:extLst>
                    <a:ext uri="{9D8B030D-6E8A-4147-A177-3AD203B41FA5}">
                      <a16:colId xmlns:a16="http://schemas.microsoft.com/office/drawing/2014/main" val="1787368864"/>
                    </a:ext>
                  </a:extLst>
                </a:gridCol>
                <a:gridCol w="779929">
                  <a:extLst>
                    <a:ext uri="{9D8B030D-6E8A-4147-A177-3AD203B41FA5}">
                      <a16:colId xmlns:a16="http://schemas.microsoft.com/office/drawing/2014/main" val="3449068180"/>
                    </a:ext>
                  </a:extLst>
                </a:gridCol>
                <a:gridCol w="726141">
                  <a:extLst>
                    <a:ext uri="{9D8B030D-6E8A-4147-A177-3AD203B41FA5}">
                      <a16:colId xmlns:a16="http://schemas.microsoft.com/office/drawing/2014/main" val="3673749460"/>
                    </a:ext>
                  </a:extLst>
                </a:gridCol>
              </a:tblGrid>
              <a:tr h="18083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3300260618"/>
                  </a:ext>
                </a:extLst>
              </a:tr>
              <a:tr h="3616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CATEGORY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2024 Budget notes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2025 Budget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2024 Actual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2024  Budget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2418509848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Annual Report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Included with legal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1665989424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Backflow Test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Included with sprinkler repair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3509849920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Landscape &amp; cleanup homeowners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5 yr avg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$25.39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2981273742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Cleanup tree branches contracted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10 yr avg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$252.43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2411276807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Electric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12 x Jan 2024 actual of $13.02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$156.24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$146.12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$146.04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3912317840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Landscape &amp; irrigation maintenance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Contracted price </a:t>
                      </a:r>
                      <a:r>
                        <a:rPr lang="en-US" sz="1100" u="none" strike="noStrike">
                          <a:effectLst/>
                        </a:rPr>
                        <a:t>w provider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$5,610.00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$5,500.00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$5,500.00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939036010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Insurance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Actual paid Jan 2025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$1,285.00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$1,123.00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$1,123.00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2739395195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Landscaping Improvements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Use Capital Account***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2576002047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Legal And Consulting Costs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Docs update, consulting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$2,500.00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$2,505.14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$3,053.00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1123156317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Misc HOA Expense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2567891225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Infrastructure repair/replace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Use Reserve Account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829155297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Snow Removal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3-year average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$668.11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$384.32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$758.33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495690196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Sprinkler repair &amp; maintenance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5-year avg + backflow test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$932.08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$1,308.67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$804.40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354741576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Trash Service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Removed from budget calc 2024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1926787594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Tree Costs Contracted (spray, prune)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No planned spraying or pruning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4213180694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Tax State and Federal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$100.00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$88.00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2638125428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Water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3-year avg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$3,681.05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$4,015.08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$3,343.58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1714990703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1240175228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TOTAL w/out Trash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$14,932.48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$15,070.33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$15,006.17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1438600237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Per Home Expense w/out Trash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$1,148.65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$1,154.32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$855.74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1200155110"/>
                  </a:ext>
                </a:extLst>
              </a:tr>
              <a:tr h="180836"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Proposed Dues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$1,150.00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$1,150.00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9" marR="9429" marT="9429" marB="0" anchor="b"/>
                </a:tc>
                <a:extLst>
                  <a:ext uri="{0D108BD9-81ED-4DB2-BD59-A6C34878D82A}">
                    <a16:rowId xmlns:a16="http://schemas.microsoft.com/office/drawing/2014/main" val="1246683960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D76DE95-DED0-F182-C164-C67467372064}"/>
              </a:ext>
            </a:extLst>
          </p:cNvPr>
          <p:cNvSpPr txBox="1"/>
          <p:nvPr/>
        </p:nvSpPr>
        <p:spPr>
          <a:xfrm>
            <a:off x="990600" y="5715000"/>
            <a:ext cx="701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Reconciled to Quicken Expense of :  $15070.33  + $3326 (trash paid) - $204.33  = $18192.0  </a:t>
            </a:r>
          </a:p>
        </p:txBody>
      </p:sp>
    </p:spTree>
    <p:extLst>
      <p:ext uri="{BB962C8B-B14F-4D97-AF65-F5344CB8AC3E}">
        <p14:creationId xmlns:p14="http://schemas.microsoft.com/office/powerpoint/2010/main" val="2680776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2025 Dues Payment Amount and Schedule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495802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Does not include 2</a:t>
            </a:r>
            <a:r>
              <a:rPr lang="en-US" sz="2400" baseline="30000" dirty="0"/>
              <a:t>nd</a:t>
            </a:r>
            <a:r>
              <a:rPr lang="en-US" sz="2400" dirty="0"/>
              <a:t> half trash which is TBD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Entire payment due April 15 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1</a:t>
            </a:r>
            <a:r>
              <a:rPr lang="en-US" sz="2400" baseline="30000" dirty="0"/>
              <a:t>st</a:t>
            </a:r>
            <a:r>
              <a:rPr lang="en-US" sz="2400" dirty="0"/>
              <a:t> payment April 1 &amp; 2</a:t>
            </a:r>
            <a:r>
              <a:rPr lang="en-US" sz="2400" baseline="30000" dirty="0"/>
              <a:t>nd</a:t>
            </a:r>
            <a:r>
              <a:rPr lang="en-US" sz="2400" dirty="0"/>
              <a:t> payment June 1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06EE7A8-C2CE-C559-0FF3-626F5BE0CF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645271"/>
              </p:ext>
            </p:extLst>
          </p:nvPr>
        </p:nvGraphicFramePr>
        <p:xfrm>
          <a:off x="1066800" y="1636137"/>
          <a:ext cx="6781801" cy="22669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7804936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15629303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940757124"/>
                    </a:ext>
                  </a:extLst>
                </a:gridCol>
                <a:gridCol w="1189212">
                  <a:extLst>
                    <a:ext uri="{9D8B030D-6E8A-4147-A177-3AD203B41FA5}">
                      <a16:colId xmlns:a16="http://schemas.microsoft.com/office/drawing/2014/main" val="3160460053"/>
                    </a:ext>
                  </a:extLst>
                </a:gridCol>
                <a:gridCol w="847227">
                  <a:extLst>
                    <a:ext uri="{9D8B030D-6E8A-4147-A177-3AD203B41FA5}">
                      <a16:colId xmlns:a16="http://schemas.microsoft.com/office/drawing/2014/main" val="4103400001"/>
                    </a:ext>
                  </a:extLst>
                </a:gridCol>
                <a:gridCol w="859162">
                  <a:extLst>
                    <a:ext uri="{9D8B030D-6E8A-4147-A177-3AD203B41FA5}">
                      <a16:colId xmlns:a16="http://schemas.microsoft.com/office/drawing/2014/main" val="299464525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Dues at $1150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129707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2024 Trash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Trash Apr thru Sept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1st </a:t>
                      </a:r>
                      <a:r>
                        <a:rPr lang="en-US" sz="1600" u="none" strike="noStrike" dirty="0" err="1">
                          <a:effectLst/>
                        </a:rPr>
                        <a:t>Pmt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r>
                        <a:rPr lang="en-US" sz="1600" u="none" strike="noStrike" baseline="30000" dirty="0">
                          <a:effectLst/>
                        </a:rPr>
                        <a:t>nd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Pmt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Trash Oct thru March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872002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35 gal trash cart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$82.50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$616.25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$616.25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$1,232.50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1761936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68 gal trash cart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$165.00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$657.50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$657.50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$1,315.00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028840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95 gal trash cart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$249.00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$699.50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$699.50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$1,399.00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2162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512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1641</TotalTime>
  <Words>776</Words>
  <Application>Microsoft Office PowerPoint</Application>
  <PresentationFormat>On-screen Show (4:3)</PresentationFormat>
  <Paragraphs>190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Net Cash Flow Checking Account 2024</vt:lpstr>
      <vt:lpstr>Checking Beginning &amp; Ending Balances</vt:lpstr>
      <vt:lpstr>Capital Account Transactions and Balances </vt:lpstr>
      <vt:lpstr>Reserve Account Transactions and Balances</vt:lpstr>
      <vt:lpstr>2025 Landscape Maintenance and Snow Removal </vt:lpstr>
      <vt:lpstr>Trash Summary</vt:lpstr>
      <vt:lpstr>Trash Rates 1st Half 2025</vt:lpstr>
      <vt:lpstr>10-Year Water Usage Trend</vt:lpstr>
      <vt:lpstr>5-Year Irrigation Trend</vt:lpstr>
      <vt:lpstr>2025 Budget vs 2024 &amp; Proposed Dues</vt:lpstr>
      <vt:lpstr>2025 Dues Payment Amount and Schedule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Schubert</dc:creator>
  <cp:lastModifiedBy>Lisa Lanham</cp:lastModifiedBy>
  <cp:revision>69</cp:revision>
  <cp:lastPrinted>2025-01-24T21:51:28Z</cp:lastPrinted>
  <dcterms:created xsi:type="dcterms:W3CDTF">2022-02-02T18:27:29Z</dcterms:created>
  <dcterms:modified xsi:type="dcterms:W3CDTF">2025-05-08T03:20:46Z</dcterms:modified>
</cp:coreProperties>
</file>